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Open Sans" panose="020B0606030504020204" pitchFamily="34" charset="0"/>
      <p:regular r:id="rId14"/>
      <p:bold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050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cket.I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hyperlink" Target="http://Socket.IO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sv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547824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Thiết kế và Xây dựng Hệ thống Giao đồ ăn nhanh - EatNow</a:t>
            </a:r>
            <a:endParaRPr lang="en-US" sz="3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6652"/>
            <a:ext cx="7556421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THỰC NGHIỆM &amp; DEMO HỆ THỐNG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793790" y="1979295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i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(Đây là nơi bạn sẽ chèn video quay màn hình demo luồng hoạt động của dự án)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793790" y="2436138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Nội dung demo: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93790" y="2933581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793790" y="3168729"/>
            <a:ext cx="7556421" cy="1524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272909"/>
            <a:ext cx="211836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Luồng khách hàng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93790" y="3591639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Đăng nhập, tìm nhà hàng, đặt món và thanh toán.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93790" y="4085273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793790" y="4320421"/>
            <a:ext cx="7556421" cy="1524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2" name="Text 9"/>
          <p:cNvSpPr/>
          <p:nvPr/>
        </p:nvSpPr>
        <p:spPr>
          <a:xfrm>
            <a:off x="793790" y="4424601"/>
            <a:ext cx="184392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Luồng nhà hàng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93790" y="4743331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Nhận thông báo đơn hàng mới, xác nhận và chuẩn bị món.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793790" y="5236964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5" name="Shape 12"/>
          <p:cNvSpPr/>
          <p:nvPr/>
        </p:nvSpPr>
        <p:spPr>
          <a:xfrm>
            <a:off x="793790" y="5472113"/>
            <a:ext cx="7556421" cy="1524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6" name="Text 13"/>
          <p:cNvSpPr/>
          <p:nvPr/>
        </p:nvSpPr>
        <p:spPr>
          <a:xfrm>
            <a:off x="793790" y="557629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Luồng tài xế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793790" y="5895023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Hệ thống tự động gán đơn, tài xế chấp nhận, đi lấy hàng và giao hàng.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793790" y="6388656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150" dirty="0"/>
          </a:p>
        </p:txBody>
      </p:sp>
      <p:sp>
        <p:nvSpPr>
          <p:cNvPr id="19" name="Shape 16"/>
          <p:cNvSpPr/>
          <p:nvPr/>
        </p:nvSpPr>
        <p:spPr>
          <a:xfrm>
            <a:off x="793790" y="6623804"/>
            <a:ext cx="7556421" cy="1524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20" name="Text 17"/>
          <p:cNvSpPr/>
          <p:nvPr/>
        </p:nvSpPr>
        <p:spPr>
          <a:xfrm>
            <a:off x="793790" y="6727984"/>
            <a:ext cx="204716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Theo dõi Realtime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793790" y="7046714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Hiển thị quá trình cập nhật trạng thái và vị trí của tài xế trên màn hình của khách hàng.</a:t>
            </a:r>
            <a:endParaRPr lang="en-US" sz="11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4641"/>
            <a:ext cx="8495348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KẾT LUẬN &amp; HƯỚNG PHÁT TRIỂN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891427"/>
            <a:ext cx="283094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Kết quả đạt được: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2380297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Xây dựng thành công một nền tảng giao đồ ăn hoàn chỉnh, đáp ứng đầy đủ các nghiệp vụ cốt lõi.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93790" y="2984183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Hệ thống đã được triển khai và hoạt động ổn định trên môi trường cloud (Vercel, Render).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93790" y="3588068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Giải quyết được các bài toán phức tạp như: phân công tài xế, thông báo realtime, và luồng thanh toán an toàn.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93790" y="430244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Hạn chế: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3790" y="4791313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Ứng dụng di động mới ở dạng khung (skeleton).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93790" y="5123021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Các tính năng nâng cao như đánh giá, khuyến mãi, phân tích dữ liệu sâu... cần được hoàn thiện.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530346" y="1891427"/>
            <a:ext cx="280666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Hướng phát triển: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7700486" y="2656761"/>
            <a:ext cx="170021" cy="792718"/>
          </a:xfrm>
          <a:prstGeom prst="roundRect">
            <a:avLst>
              <a:gd name="adj" fmla="val 4202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530346" y="2545080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7862" y="2672715"/>
            <a:ext cx="255151" cy="255151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8210669" y="2571631"/>
            <a:ext cx="378321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Hoàn thiện ứng dụng di động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8210669" y="3007400"/>
            <a:ext cx="563356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 khách hàng và tài xế.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7955637" y="3874770"/>
            <a:ext cx="170021" cy="792718"/>
          </a:xfrm>
          <a:prstGeom prst="roundRect">
            <a:avLst>
              <a:gd name="adj" fmla="val 4202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785497" y="3763089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3013" y="3890724"/>
            <a:ext cx="255151" cy="255151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8465820" y="3789640"/>
            <a:ext cx="414182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Tích hợp thêm cổng thanh toán</a:t>
            </a:r>
            <a:endParaRPr lang="en-US" sz="1650" dirty="0"/>
          </a:p>
        </p:txBody>
      </p:sp>
      <p:sp>
        <p:nvSpPr>
          <p:cNvPr id="20" name="Text 16"/>
          <p:cNvSpPr/>
          <p:nvPr/>
        </p:nvSpPr>
        <p:spPr>
          <a:xfrm>
            <a:off x="8465820" y="4225409"/>
            <a:ext cx="537841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VNPAY, ZaloPay.</a:t>
            </a:r>
            <a:endParaRPr lang="en-US" sz="1300" dirty="0"/>
          </a:p>
        </p:txBody>
      </p:sp>
      <p:sp>
        <p:nvSpPr>
          <p:cNvPr id="21" name="Shape 17"/>
          <p:cNvSpPr/>
          <p:nvPr/>
        </p:nvSpPr>
        <p:spPr>
          <a:xfrm>
            <a:off x="8210788" y="5092779"/>
            <a:ext cx="170021" cy="792718"/>
          </a:xfrm>
          <a:prstGeom prst="roundRect">
            <a:avLst>
              <a:gd name="adj" fmla="val 4202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2" name="Shape 18"/>
          <p:cNvSpPr/>
          <p:nvPr/>
        </p:nvSpPr>
        <p:spPr>
          <a:xfrm>
            <a:off x="8040648" y="4981099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164" y="5108734"/>
            <a:ext cx="255151" cy="255151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8720971" y="5007650"/>
            <a:ext cx="390989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Áp dụng Machine Learning/AI</a:t>
            </a:r>
            <a:endParaRPr lang="en-US" sz="1650" dirty="0"/>
          </a:p>
        </p:txBody>
      </p:sp>
      <p:sp>
        <p:nvSpPr>
          <p:cNvPr id="25" name="Text 20"/>
          <p:cNvSpPr/>
          <p:nvPr/>
        </p:nvSpPr>
        <p:spPr>
          <a:xfrm>
            <a:off x="8720971" y="5443418"/>
            <a:ext cx="512325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Để gợi ý món ăn và tối ưu hóa lộ trình giao hàng.</a:t>
            </a:r>
            <a:endParaRPr lang="en-US" sz="1300" dirty="0"/>
          </a:p>
        </p:txBody>
      </p:sp>
      <p:sp>
        <p:nvSpPr>
          <p:cNvPr id="26" name="Shape 21"/>
          <p:cNvSpPr/>
          <p:nvPr/>
        </p:nvSpPr>
        <p:spPr>
          <a:xfrm>
            <a:off x="8465939" y="6310789"/>
            <a:ext cx="170021" cy="792718"/>
          </a:xfrm>
          <a:prstGeom prst="roundRect">
            <a:avLst>
              <a:gd name="adj" fmla="val 4202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7" name="Shape 22"/>
          <p:cNvSpPr/>
          <p:nvPr/>
        </p:nvSpPr>
        <p:spPr>
          <a:xfrm>
            <a:off x="8295799" y="6199108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23315" y="6326743"/>
            <a:ext cx="255151" cy="255151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8976122" y="6225659"/>
            <a:ext cx="258008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Phân tách hệ thống</a:t>
            </a:r>
            <a:endParaRPr lang="en-US" sz="1650" dirty="0"/>
          </a:p>
        </p:txBody>
      </p:sp>
      <p:sp>
        <p:nvSpPr>
          <p:cNvPr id="30" name="Text 24"/>
          <p:cNvSpPr/>
          <p:nvPr/>
        </p:nvSpPr>
        <p:spPr>
          <a:xfrm>
            <a:off x="8976122" y="6661428"/>
            <a:ext cx="486810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Thành các microservices để dễ dàng mở rộng trong tương lai.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130428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MỤC TIÊU DỰ ÁN &amp; CÁC TÍNH NĂNG NỔI BẬT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2401491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Mục tiêu: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Xây dựng một hệ thống giao đồ ăn full-stack, giải quyết các bất cập thực tế về thời gian chờ, chi phí và trải nghiệm người dùng cho cả Khách hàng, Nhà hàng và Tài xế.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93790" y="3166467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Các tính năng chính đã đạt được: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93790" y="3753683"/>
            <a:ext cx="6413659" cy="1647111"/>
          </a:xfrm>
          <a:prstGeom prst="roundRect">
            <a:avLst>
              <a:gd name="adj" fmla="val 8882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3310" y="3753683"/>
            <a:ext cx="121920" cy="1647111"/>
          </a:xfrm>
          <a:prstGeom prst="roundRect">
            <a:avLst>
              <a:gd name="adj" fmla="val 74233"/>
            </a:avLst>
          </a:prstGeom>
          <a:solidFill>
            <a:srgbClr val="26A688"/>
          </a:solidFill>
          <a:ln/>
        </p:spPr>
      </p:sp>
      <p:sp>
        <p:nvSpPr>
          <p:cNvPr id="7" name="Text 5"/>
          <p:cNvSpPr/>
          <p:nvPr/>
        </p:nvSpPr>
        <p:spPr>
          <a:xfrm>
            <a:off x="1131094" y="3999548"/>
            <a:ext cx="472154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Phân công tài xế thông minh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131094" y="4465320"/>
            <a:ext cx="583049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Tự động tìm và gán tài xế phù hợp nhất dựa trên vị trí (Redis GEO) và thuật toán chấm điểm hiệu suất.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2833" y="3753683"/>
            <a:ext cx="6413778" cy="1647111"/>
          </a:xfrm>
          <a:prstGeom prst="roundRect">
            <a:avLst>
              <a:gd name="adj" fmla="val 8882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92353" y="3753683"/>
            <a:ext cx="121920" cy="1647111"/>
          </a:xfrm>
          <a:prstGeom prst="roundRect">
            <a:avLst>
              <a:gd name="adj" fmla="val 74233"/>
            </a:avLst>
          </a:prstGeom>
          <a:solidFill>
            <a:srgbClr val="26A688"/>
          </a:solidFill>
          <a:ln/>
        </p:spPr>
      </p:sp>
      <p:sp>
        <p:nvSpPr>
          <p:cNvPr id="11" name="Text 9"/>
          <p:cNvSpPr/>
          <p:nvPr/>
        </p:nvSpPr>
        <p:spPr>
          <a:xfrm>
            <a:off x="7760137" y="3999548"/>
            <a:ext cx="308729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Hệ thống Realtime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7760137" y="4465320"/>
            <a:ext cx="583061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Thông báo và theo dõi trạng thái đơn hàng trực quan, tức thì cho tất cả các bên bằng </a:t>
            </a:r>
            <a:r>
              <a:rPr lang="en-US" sz="1650" u="sng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Socket.IO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93790" y="5616178"/>
            <a:ext cx="6413659" cy="1991916"/>
          </a:xfrm>
          <a:prstGeom prst="roundRect">
            <a:avLst>
              <a:gd name="adj" fmla="val 7345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63310" y="5616178"/>
            <a:ext cx="121920" cy="1991916"/>
          </a:xfrm>
          <a:prstGeom prst="roundRect">
            <a:avLst>
              <a:gd name="adj" fmla="val 74233"/>
            </a:avLst>
          </a:prstGeom>
          <a:solidFill>
            <a:srgbClr val="26A688"/>
          </a:solidFill>
          <a:ln/>
        </p:spPr>
      </p:sp>
      <p:sp>
        <p:nvSpPr>
          <p:cNvPr id="15" name="Text 13"/>
          <p:cNvSpPr/>
          <p:nvPr/>
        </p:nvSpPr>
        <p:spPr>
          <a:xfrm>
            <a:off x="1131094" y="5862042"/>
            <a:ext cx="386762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Ví điện tử &amp; Thanh toán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1131094" y="6327815"/>
            <a:ext cx="583049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Mỗi vai trò (khách, tài xế, nhà hàng) có ví riêng. Luồng tiền ký quỹ (escrow) minh bạch, tích hợp thanh toán MoMo.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22833" y="5616178"/>
            <a:ext cx="6413778" cy="1991916"/>
          </a:xfrm>
          <a:prstGeom prst="roundRect">
            <a:avLst>
              <a:gd name="adj" fmla="val 7345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392353" y="5616178"/>
            <a:ext cx="121920" cy="1991916"/>
          </a:xfrm>
          <a:prstGeom prst="roundRect">
            <a:avLst>
              <a:gd name="adj" fmla="val 74233"/>
            </a:avLst>
          </a:prstGeom>
          <a:solidFill>
            <a:srgbClr val="26A688"/>
          </a:solidFill>
          <a:ln/>
        </p:spPr>
      </p:sp>
      <p:sp>
        <p:nvSpPr>
          <p:cNvPr id="19" name="Text 17"/>
          <p:cNvSpPr/>
          <p:nvPr/>
        </p:nvSpPr>
        <p:spPr>
          <a:xfrm>
            <a:off x="7760137" y="5862042"/>
            <a:ext cx="316158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Xác thực đa vai trò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7760137" y="6327815"/>
            <a:ext cx="583061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Cơ chế đăng nhập an toàn bằng cookie chuyên biệt, cho phép đăng nhập nhiều vai trò (ví dụ: vừa là khách hàng, vừa là chủ nhà hàng) trên cùng một trình duyệt.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3186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BỐI CẢNH THỊ TRƯỜNG &amp; VẤN ĐỀ CẦN GIẢI QUYẾT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22003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Thị trường:</a:t>
            </a: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Ngành giao đồ ăn Việt Nam tiềm năng nhưng bị thống trị bởi các "ông lớn" như GrabFood, ShopeeFood.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895838"/>
            <a:ext cx="43135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Những vấn đề còn tồn tại:</a:t>
            </a:r>
            <a:endParaRPr lang="en-US" sz="21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774" y="3445609"/>
            <a:ext cx="272177" cy="2721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83506" y="344007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Khách hàng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383506" y="3905012"/>
            <a:ext cx="571035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Chờ đợi lâu do bị ghép đơn, nhiều phụ phí ẩn, khó khăn khi đặt giao hàng ở địa chỉ phức tạp.</a:t>
            </a:r>
            <a:endParaRPr lang="en-US" sz="14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774" y="4854000"/>
            <a:ext cx="272177" cy="2721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83506" y="484846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Nhà hàng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383506" y="5313402"/>
            <a:ext cx="571035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Chiết khấu quá cao (25-30%), bị phụ thuộc vào thuật toán hiển thị của nền tảng.</a:t>
            </a:r>
            <a:endParaRPr lang="en-US" sz="14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774" y="6262390"/>
            <a:ext cx="272177" cy="27217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383506" y="625685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Tài xế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383506" y="6721793"/>
            <a:ext cx="571035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Thu nhập giảm, áp lực vì bị ghép đơn không tối ưu lộ trình, giao diện ứng dụng phức tạp.</a:t>
            </a:r>
            <a:endParaRPr lang="en-US" sz="14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4157" y="3054906"/>
            <a:ext cx="5040035" cy="28454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44157" y="6104453"/>
            <a:ext cx="385619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Giải pháp của EatNow:</a:t>
            </a:r>
            <a:endParaRPr lang="en-US" sz="2100" dirty="0"/>
          </a:p>
        </p:txBody>
      </p:sp>
      <p:sp>
        <p:nvSpPr>
          <p:cNvPr id="16" name="Text 10"/>
          <p:cNvSpPr/>
          <p:nvPr/>
        </p:nvSpPr>
        <p:spPr>
          <a:xfrm>
            <a:off x="7544157" y="6626066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Tạo ra một nền tảng minh bạch, hiệu quả và công bằng hơn cho cả ba bên tham gia.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3908"/>
            <a:ext cx="787300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CÔNG NGHỆ NỀN TẢNG (1/2)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713786"/>
            <a:ext cx="6430685" cy="2829639"/>
          </a:xfrm>
          <a:prstGeom prst="roundRect">
            <a:avLst>
              <a:gd name="adj" fmla="val 269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82861" y="1902857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26A688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523" y="2052518"/>
            <a:ext cx="244912" cy="24491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2861" y="262866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Ngôn ngữ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82861" y="3020973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TypeScript</a:t>
            </a: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(Sử dụng cho cả Frontend và Backend).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405926" y="1713786"/>
            <a:ext cx="6430685" cy="2829639"/>
          </a:xfrm>
          <a:prstGeom prst="roundRect">
            <a:avLst>
              <a:gd name="adj" fmla="val 269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94997" y="1902857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26A688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4658" y="2052518"/>
            <a:ext cx="244912" cy="24491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94997" y="2628662"/>
            <a:ext cx="294953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 Framework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594997" y="3020973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NestJS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7594997" y="3420070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Kiến trúc module hóa, dễ dàng mở rộng và bảo trì.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7594997" y="3773805"/>
            <a:ext cx="605254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Hỗ trợ mạnh mẽ cho việc xây dựng API, WebSocket và các tác vụ nền.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793790" y="4724876"/>
            <a:ext cx="6430685" cy="2720816"/>
          </a:xfrm>
          <a:prstGeom prst="roundRect">
            <a:avLst>
              <a:gd name="adj" fmla="val 280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82861" y="4913948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26A688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2523" y="5063609"/>
            <a:ext cx="244912" cy="24491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2861" y="563975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Cơ sở dữ liệu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982861" y="6032063"/>
            <a:ext cx="605254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MongoDB:</a:t>
            </a: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Lưu trữ dữ liệu linh hoạt (đơn hàng, người dùng, nhà hàng...).</a:t>
            </a:r>
            <a:endParaRPr lang="en-US" sz="1400" dirty="0"/>
          </a:p>
        </p:txBody>
      </p:sp>
      <p:sp>
        <p:nvSpPr>
          <p:cNvPr id="20" name="Text 15"/>
          <p:cNvSpPr/>
          <p:nvPr/>
        </p:nvSpPr>
        <p:spPr>
          <a:xfrm>
            <a:off x="982861" y="6676073"/>
            <a:ext cx="605254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Redis:</a:t>
            </a: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Xử lý các tác vụ tốc độ cao: caching, hàng đợi (queue), và đặc biệt là lưu trữ, truy vấn vị trí địa lý (GEO) của tài xế.</a:t>
            </a:r>
            <a:endParaRPr lang="en-US" sz="1400" dirty="0"/>
          </a:p>
        </p:txBody>
      </p:sp>
      <p:sp>
        <p:nvSpPr>
          <p:cNvPr id="21" name="Shape 16"/>
          <p:cNvSpPr/>
          <p:nvPr/>
        </p:nvSpPr>
        <p:spPr>
          <a:xfrm>
            <a:off x="7405926" y="4724876"/>
            <a:ext cx="6430685" cy="2720816"/>
          </a:xfrm>
          <a:prstGeom prst="roundRect">
            <a:avLst>
              <a:gd name="adj" fmla="val 280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2" name="Shape 17"/>
          <p:cNvSpPr/>
          <p:nvPr/>
        </p:nvSpPr>
        <p:spPr>
          <a:xfrm>
            <a:off x="7594997" y="4913948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26A688"/>
          </a:solidFill>
          <a:ln/>
        </p:spPr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44658" y="5063609"/>
            <a:ext cx="244912" cy="244912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594997" y="5639753"/>
            <a:ext cx="258365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Giao tiếp Realtime</a:t>
            </a:r>
            <a:endParaRPr lang="en-US" sz="1750" dirty="0"/>
          </a:p>
        </p:txBody>
      </p:sp>
      <p:sp>
        <p:nvSpPr>
          <p:cNvPr id="25" name="Text 19"/>
          <p:cNvSpPr/>
          <p:nvPr/>
        </p:nvSpPr>
        <p:spPr>
          <a:xfrm>
            <a:off x="7594997" y="6032063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u="sng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Socket.IO</a:t>
            </a:r>
            <a:endParaRPr lang="en-US" sz="1400" dirty="0"/>
          </a:p>
        </p:txBody>
      </p:sp>
      <p:sp>
        <p:nvSpPr>
          <p:cNvPr id="26" name="Text 20"/>
          <p:cNvSpPr/>
          <p:nvPr/>
        </p:nvSpPr>
        <p:spPr>
          <a:xfrm>
            <a:off x="7594997" y="6431161"/>
            <a:ext cx="605254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Xây dựng kênh giao tiếp hai chiều để gửi thông báo và cập nhật trạng thái tức thì.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3421"/>
            <a:ext cx="9019580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CÔNG NGHỆ NỀN TẢNG (2/2)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2055733"/>
            <a:ext cx="6419374" cy="2679144"/>
          </a:xfrm>
          <a:prstGeom prst="roundRect">
            <a:avLst>
              <a:gd name="adj" fmla="val 4096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032873"/>
            <a:ext cx="6419374" cy="91440"/>
          </a:xfrm>
          <a:prstGeom prst="roundRect">
            <a:avLst>
              <a:gd name="adj" fmla="val 93767"/>
            </a:avLst>
          </a:prstGeom>
          <a:solidFill>
            <a:srgbClr val="26A688"/>
          </a:solidFill>
          <a:ln/>
        </p:spPr>
      </p:sp>
      <p:sp>
        <p:nvSpPr>
          <p:cNvPr id="5" name="Shape 3"/>
          <p:cNvSpPr/>
          <p:nvPr/>
        </p:nvSpPr>
        <p:spPr>
          <a:xfrm>
            <a:off x="3697307" y="1749623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26A68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1021" y="1933337"/>
            <a:ext cx="244912" cy="2449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723" y="2566035"/>
            <a:ext cx="339066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 Framework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20723" y="3007281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Next.js (React)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20723" y="3456384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Sử dụng App Router để xây dựng giao diện hiện đại, tối ưu hiệu năng.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20723" y="4181237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Quản lý trạng thái bằng Zustand và Context API.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417237" y="2055733"/>
            <a:ext cx="6419374" cy="2679144"/>
          </a:xfrm>
          <a:prstGeom prst="roundRect">
            <a:avLst>
              <a:gd name="adj" fmla="val 4096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7417237" y="2032873"/>
            <a:ext cx="6419374" cy="91440"/>
          </a:xfrm>
          <a:prstGeom prst="roundRect">
            <a:avLst>
              <a:gd name="adj" fmla="val 93767"/>
            </a:avLst>
          </a:prstGeom>
          <a:solidFill>
            <a:srgbClr val="26A688"/>
          </a:solidFill>
          <a:ln/>
        </p:spPr>
      </p:sp>
      <p:sp>
        <p:nvSpPr>
          <p:cNvPr id="13" name="Shape 10"/>
          <p:cNvSpPr/>
          <p:nvPr/>
        </p:nvSpPr>
        <p:spPr>
          <a:xfrm>
            <a:off x="10320754" y="1749623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26A688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04468" y="1933337"/>
            <a:ext cx="244912" cy="244912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644170" y="256603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UI/UX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7644170" y="3007281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Tailwind CSS:</a:t>
            </a: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Xây dựng giao diện nhanh chóng, nhất quán.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7644170" y="3405426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Material-UI (MUI):</a:t>
            </a: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Sử dụng các component UI có sẵn, chất lượng cao.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793790" y="5245060"/>
            <a:ext cx="6419374" cy="2280999"/>
          </a:xfrm>
          <a:prstGeom prst="roundRect">
            <a:avLst>
              <a:gd name="adj" fmla="val 4811"/>
            </a:avLst>
          </a:prstGeom>
          <a:solidFill>
            <a:srgbClr val="FFFFFF"/>
          </a:solidFill>
          <a:ln/>
        </p:spPr>
      </p:sp>
      <p:sp>
        <p:nvSpPr>
          <p:cNvPr id="19" name="Shape 15"/>
          <p:cNvSpPr/>
          <p:nvPr/>
        </p:nvSpPr>
        <p:spPr>
          <a:xfrm>
            <a:off x="793790" y="5222200"/>
            <a:ext cx="6419374" cy="91440"/>
          </a:xfrm>
          <a:prstGeom prst="roundRect">
            <a:avLst>
              <a:gd name="adj" fmla="val 93767"/>
            </a:avLst>
          </a:prstGeom>
          <a:solidFill>
            <a:srgbClr val="26A688"/>
          </a:solidFill>
          <a:ln/>
        </p:spPr>
      </p:sp>
      <p:sp>
        <p:nvSpPr>
          <p:cNvPr id="20" name="Shape 16"/>
          <p:cNvSpPr/>
          <p:nvPr/>
        </p:nvSpPr>
        <p:spPr>
          <a:xfrm>
            <a:off x="3697307" y="4938951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26A688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81021" y="5122664"/>
            <a:ext cx="244912" cy="244912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1020723" y="575536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Xác thực</a:t>
            </a:r>
            <a:endParaRPr lang="en-US" sz="2000" dirty="0"/>
          </a:p>
        </p:txBody>
      </p:sp>
      <p:sp>
        <p:nvSpPr>
          <p:cNvPr id="23" name="Text 18"/>
          <p:cNvSpPr/>
          <p:nvPr/>
        </p:nvSpPr>
        <p:spPr>
          <a:xfrm>
            <a:off x="1020723" y="6196608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JSON Web Token (JWT)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1020723" y="6645712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Kết hợp với HttpOnly Cookies để tăng cường bảo mật, chống lại các cuộc tấn công XSS.</a:t>
            </a:r>
            <a:endParaRPr lang="en-US" sz="1600" dirty="0"/>
          </a:p>
        </p:txBody>
      </p:sp>
      <p:sp>
        <p:nvSpPr>
          <p:cNvPr id="25" name="Shape 20"/>
          <p:cNvSpPr/>
          <p:nvPr/>
        </p:nvSpPr>
        <p:spPr>
          <a:xfrm>
            <a:off x="7417237" y="5245060"/>
            <a:ext cx="6419374" cy="2280999"/>
          </a:xfrm>
          <a:prstGeom prst="roundRect">
            <a:avLst>
              <a:gd name="adj" fmla="val 4811"/>
            </a:avLst>
          </a:prstGeom>
          <a:solidFill>
            <a:srgbClr val="FFFFFF"/>
          </a:solidFill>
          <a:ln/>
        </p:spPr>
      </p:sp>
      <p:sp>
        <p:nvSpPr>
          <p:cNvPr id="26" name="Shape 21"/>
          <p:cNvSpPr/>
          <p:nvPr/>
        </p:nvSpPr>
        <p:spPr>
          <a:xfrm>
            <a:off x="7417237" y="5222200"/>
            <a:ext cx="6419374" cy="91440"/>
          </a:xfrm>
          <a:prstGeom prst="roundRect">
            <a:avLst>
              <a:gd name="adj" fmla="val 93767"/>
            </a:avLst>
          </a:prstGeom>
          <a:solidFill>
            <a:srgbClr val="26A688"/>
          </a:solidFill>
          <a:ln/>
        </p:spPr>
      </p:sp>
      <p:sp>
        <p:nvSpPr>
          <p:cNvPr id="27" name="Shape 22"/>
          <p:cNvSpPr/>
          <p:nvPr/>
        </p:nvSpPr>
        <p:spPr>
          <a:xfrm>
            <a:off x="10320754" y="4938951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26A688"/>
          </a:solidFill>
          <a:ln/>
        </p:spPr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04468" y="5122664"/>
            <a:ext cx="244912" cy="244912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7644170" y="575536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Tích hợp</a:t>
            </a:r>
            <a:endParaRPr lang="en-US" sz="2000" dirty="0"/>
          </a:p>
        </p:txBody>
      </p:sp>
      <p:sp>
        <p:nvSpPr>
          <p:cNvPr id="30" name="Text 24"/>
          <p:cNvSpPr/>
          <p:nvPr/>
        </p:nvSpPr>
        <p:spPr>
          <a:xfrm>
            <a:off x="7644170" y="6196608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MoMo API:</a:t>
            </a: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Cổng thanh toán trực tuyến.</a:t>
            </a:r>
            <a:endParaRPr lang="en-US" sz="1600" dirty="0"/>
          </a:p>
        </p:txBody>
      </p:sp>
      <p:sp>
        <p:nvSpPr>
          <p:cNvPr id="31" name="Text 25"/>
          <p:cNvSpPr/>
          <p:nvPr/>
        </p:nvSpPr>
        <p:spPr>
          <a:xfrm>
            <a:off x="7644170" y="6594753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Maps Platform:</a:t>
            </a: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Hiển thị bản đồ, tính toán khoảng cách, định vị.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526" y="614005"/>
            <a:ext cx="7524512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PHÂN TÍCH &amp; THIẾT KẾ HỆ THỐNG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781526" y="1430417"/>
            <a:ext cx="38445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Các tác nhân (Actors) chính: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81526" y="1865828"/>
            <a:ext cx="5014436" cy="924878"/>
          </a:xfrm>
          <a:prstGeom prst="roundRect">
            <a:avLst>
              <a:gd name="adj" fmla="val 6592"/>
            </a:avLst>
          </a:prstGeom>
          <a:solidFill>
            <a:srgbClr val="FFFFFF"/>
          </a:solidFill>
          <a:ln w="15240">
            <a:solidFill>
              <a:srgbClr val="BCDBD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41903" y="2026206"/>
            <a:ext cx="181439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Khách hàng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941903" y="2398157"/>
            <a:ext cx="4693682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Đặt món, theo dõi đơn hàng, quản lý ví.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781526" y="2935843"/>
            <a:ext cx="5014436" cy="924878"/>
          </a:xfrm>
          <a:prstGeom prst="roundRect">
            <a:avLst>
              <a:gd name="adj" fmla="val 6592"/>
            </a:avLst>
          </a:prstGeom>
          <a:solidFill>
            <a:srgbClr val="FFFFFF"/>
          </a:solidFill>
          <a:ln w="15240">
            <a:solidFill>
              <a:srgbClr val="BCDBD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41903" y="3096220"/>
            <a:ext cx="181439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Nhà hàng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941903" y="3468172"/>
            <a:ext cx="4693682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Quản lý thực đơn, xác nhận đơn hàng, xem thống kê.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781526" y="4005858"/>
            <a:ext cx="5014436" cy="924878"/>
          </a:xfrm>
          <a:prstGeom prst="roundRect">
            <a:avLst>
              <a:gd name="adj" fmla="val 6592"/>
            </a:avLst>
          </a:prstGeom>
          <a:solidFill>
            <a:srgbClr val="FFFFFF"/>
          </a:solidFill>
          <a:ln w="15240">
            <a:solidFill>
              <a:srgbClr val="BCDBD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41903" y="4166235"/>
            <a:ext cx="181439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Tài xế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941903" y="4538186"/>
            <a:ext cx="4693682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Nhận đơn, cập nhật trạng thái giao hàng, quản lý thu nhập.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781526" y="5075873"/>
            <a:ext cx="5014436" cy="924878"/>
          </a:xfrm>
          <a:prstGeom prst="roundRect">
            <a:avLst>
              <a:gd name="adj" fmla="val 6592"/>
            </a:avLst>
          </a:prstGeom>
          <a:solidFill>
            <a:srgbClr val="FFFFFF"/>
          </a:solidFill>
          <a:ln w="15240">
            <a:solidFill>
              <a:srgbClr val="BCDBD4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41903" y="5236250"/>
            <a:ext cx="181439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Admin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941903" y="5608201"/>
            <a:ext cx="4693682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Quản lý toàn bộ hệ thống (người dùng, đơn hàng, chính sách).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781526" y="6163985"/>
            <a:ext cx="250055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Kiến trúc tổng thể: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81526" y="6581299"/>
            <a:ext cx="5014436" cy="471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 lớp:</a:t>
            </a: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Frontend (Next.js) </a:t>
            </a:r>
            <a:r>
              <a:rPr lang="en-US" sz="1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↔</a:t>
            </a: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Backend (NestJS API) </a:t>
            </a:r>
            <a:r>
              <a:rPr lang="en-US" sz="1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↔</a:t>
            </a: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Dữ liệu (MongoDB, Redis).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781526" y="7103983"/>
            <a:ext cx="5014436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Monorepo:</a:t>
            </a: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Quản lý toàn bộ mã nguồn trong một repository duy nhất, dễ dàng đồng bộ.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6157674" y="1430417"/>
            <a:ext cx="31802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Luồng hoạt động chính:</a:t>
            </a:r>
            <a:endParaRPr lang="en-US" sz="170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673" y="1865828"/>
            <a:ext cx="7591375" cy="58211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293" y="493633"/>
            <a:ext cx="7300436" cy="364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SƠ ĐỒ USE CASE &amp; LUỒNG THANH TOÁN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628293" y="1091565"/>
            <a:ext cx="13373814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Sơ đồ Use Case tổng quát:</a:t>
            </a:r>
            <a:endParaRPr lang="en-US" sz="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04" y="1409462"/>
            <a:ext cx="8692872" cy="37141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28566" y="2592367"/>
            <a:ext cx="1086060" cy="733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Sơ đồ Use Case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728566" y="3394966"/>
            <a:ext cx="1086060" cy="586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Luồng tiền (Escrow Model)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7293" y="2210345"/>
            <a:ext cx="221013" cy="2210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461695" y="1741710"/>
            <a:ext cx="1954910" cy="244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Khách hàng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3174975" y="2055581"/>
            <a:ext cx="2241630" cy="390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Đặt món, Theo dõi đơn, Quản lý ví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82200" y="3174767"/>
            <a:ext cx="221013" cy="2210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213473" y="2584493"/>
            <a:ext cx="1954910" cy="244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Nhà hàng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9213473" y="2898364"/>
            <a:ext cx="2241630" cy="390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Quản lý thực đơn, Xác nhận đơn, Quản lý ví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7293" y="4104435"/>
            <a:ext cx="221013" cy="22101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461695" y="3627111"/>
            <a:ext cx="1954910" cy="244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Tài xế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3174975" y="3940983"/>
            <a:ext cx="2241630" cy="390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Nhận đơn, Cập nhật trạng thái, Quản lý ví</a:t>
            </a:r>
            <a:endParaRPr lang="en-US" sz="1050" dirty="0"/>
          </a:p>
        </p:txBody>
      </p:sp>
      <p:sp>
        <p:nvSpPr>
          <p:cNvPr id="16" name="Text 10"/>
          <p:cNvSpPr/>
          <p:nvPr/>
        </p:nvSpPr>
        <p:spPr>
          <a:xfrm>
            <a:off x="628293" y="5254823"/>
            <a:ext cx="13373814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Luồng tiền (Escrow Model):</a:t>
            </a:r>
            <a:endParaRPr lang="en-US" sz="9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5135" y="5572720"/>
            <a:ext cx="6760012" cy="3093839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98544" y="6345169"/>
            <a:ext cx="434638" cy="43463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111308" y="7809627"/>
            <a:ext cx="1269144" cy="488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Phân phối tiền</a:t>
            </a:r>
            <a:endParaRPr lang="en-US" sz="13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07361" y="6345984"/>
            <a:ext cx="434638" cy="434638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7511840" y="7687386"/>
            <a:ext cx="1269144" cy="733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Đơn hàng hoàn thành</a:t>
            </a:r>
            <a:endParaRPr lang="en-US" sz="1350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16586" y="6345984"/>
            <a:ext cx="434638" cy="434638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5921065" y="7809627"/>
            <a:ext cx="1269143" cy="488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Tiền giữ ký quỹ</a:t>
            </a:r>
            <a:endParaRPr lang="en-US" sz="1350" dirty="0"/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17117" y="6345984"/>
            <a:ext cx="434638" cy="434638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4295518" y="7565144"/>
            <a:ext cx="1269143" cy="977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Khách hàng thanh toán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6163"/>
            <a:ext cx="7556421" cy="1913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GIAO DIỆN &amp; CHỨC NĂNG: KHÁCH HÀNG &amp; NHÀ HÀNG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2956084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57087" y="2994303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Khách hàng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57087" y="3499485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Giao diện trang chủ, tìm kiếm nhà hàng, món ăn.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57087" y="3897630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Trang chi tiết nhà hàng và thực đơn.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457087" y="4295775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Giỏ hàng và quy trình thanh toán.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457087" y="4693920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Màn hình theo dõi đơn hàng thời gian thực trên bản đồ.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93790" y="5428893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57087" y="5467112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Nhà hàng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457087" y="5972294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 quản lý: đơn hàng mới, đang xử lý, đã hoàn thành.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457087" y="6370439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Quản lý thực đơn: thêm/sửa/xóa món ăn, danh mục.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457087" y="6768584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Lịch sử đơn hàng và thống kê doanh thu.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457087" y="7166729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Nhận thông báo đơn hàng mới theo thời gian thực.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" y="2507933"/>
            <a:ext cx="4975860" cy="32136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7497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GIAO DIỆN &amp; CHỨC NĂNG: TÀI XẾ &amp; ADMIN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80190" y="2509480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43487" y="2547699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Tài xế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943487" y="3052882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Màn hình chính: bật/tắt trạng thái sẵn sàng, xem các đơn hàng được gợi ý.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943487" y="3777734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Chi tiết đơn hàng: thông tin người nhận, nhà hàng, bản đồ lộ trình.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943487" y="4175879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Cập nhật trạng thái đơn hàng (đã lấy hàng, đang giao, đã giao thành công).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943487" y="4900732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Ví và lịch sử thu nhập.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80190" y="5635704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43487" y="5673923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Admin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943487" y="6179106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 tổng quan: số lượng người dùng, đơn hàng, doanh thu.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943487" y="6577251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Quản lý người dùng, nhà hàng, tài xế (phê duyệt, khóa tài khoản).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943487" y="6975396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Quản lý danh mục món ăn, các chương trình khuyến mãi.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1376</Words>
  <Application>Microsoft Office PowerPoint</Application>
  <PresentationFormat>Custom</PresentationFormat>
  <Paragraphs>143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Open Sans</vt:lpstr>
      <vt:lpstr>Arial</vt:lpstr>
      <vt:lpstr>Unbounded Bold</vt:lpstr>
      <vt:lpstr>Unbounded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Administrator</cp:lastModifiedBy>
  <cp:revision>3</cp:revision>
  <dcterms:created xsi:type="dcterms:W3CDTF">2025-11-04T07:21:46Z</dcterms:created>
  <dcterms:modified xsi:type="dcterms:W3CDTF">2025-11-04T07:24:50Z</dcterms:modified>
</cp:coreProperties>
</file>